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57" r:id="rId4"/>
    <p:sldId id="258" r:id="rId5"/>
    <p:sldId id="259" r:id="rId6"/>
    <p:sldId id="260"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5B084F-E407-4E4E-8673-4C44D93961E7}"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F4518-6A30-4253-982F-5780707B60F7}" type="slidenum">
              <a:rPr lang="en-US" smtClean="0"/>
              <a:t>‹#›</a:t>
            </a:fld>
            <a:endParaRPr lang="en-US"/>
          </a:p>
        </p:txBody>
      </p:sp>
    </p:spTree>
    <p:extLst>
      <p:ext uri="{BB962C8B-B14F-4D97-AF65-F5344CB8AC3E}">
        <p14:creationId xmlns:p14="http://schemas.microsoft.com/office/powerpoint/2010/main" val="1324231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5B084F-E407-4E4E-8673-4C44D93961E7}"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F4518-6A30-4253-982F-5780707B60F7}" type="slidenum">
              <a:rPr lang="en-US" smtClean="0"/>
              <a:t>‹#›</a:t>
            </a:fld>
            <a:endParaRPr lang="en-US"/>
          </a:p>
        </p:txBody>
      </p:sp>
    </p:spTree>
    <p:extLst>
      <p:ext uri="{BB962C8B-B14F-4D97-AF65-F5344CB8AC3E}">
        <p14:creationId xmlns:p14="http://schemas.microsoft.com/office/powerpoint/2010/main" val="771626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5B084F-E407-4E4E-8673-4C44D93961E7}"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F4518-6A30-4253-982F-5780707B60F7}" type="slidenum">
              <a:rPr lang="en-US" smtClean="0"/>
              <a:t>‹#›</a:t>
            </a:fld>
            <a:endParaRPr lang="en-US"/>
          </a:p>
        </p:txBody>
      </p:sp>
    </p:spTree>
    <p:extLst>
      <p:ext uri="{BB962C8B-B14F-4D97-AF65-F5344CB8AC3E}">
        <p14:creationId xmlns:p14="http://schemas.microsoft.com/office/powerpoint/2010/main" val="996532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E5B084F-E407-4E4E-8673-4C44D93961E7}" type="datetimeFigureOut">
              <a:rPr lang="en-US" smtClean="0"/>
              <a:t>5/9/2020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BC3F4518-6A30-4253-982F-5780707B60F7}" type="slidenum">
              <a:rPr lang="en-US" smtClean="0"/>
              <a:t>‹#›</a:t>
            </a:fld>
            <a:endParaRPr lang="en-US"/>
          </a:p>
        </p:txBody>
      </p:sp>
    </p:spTree>
    <p:extLst>
      <p:ext uri="{BB962C8B-B14F-4D97-AF65-F5344CB8AC3E}">
        <p14:creationId xmlns:p14="http://schemas.microsoft.com/office/powerpoint/2010/main" val="4267988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E5B084F-E407-4E4E-8673-4C44D93961E7}" type="datetimeFigureOut">
              <a:rPr lang="en-US" smtClean="0"/>
              <a:t>5/9/2020</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BC3F4518-6A30-4253-982F-5780707B60F7}" type="slidenum">
              <a:rPr lang="en-US" smtClean="0"/>
              <a:t>‹#›</a:t>
            </a:fld>
            <a:endParaRPr lang="en-US"/>
          </a:p>
        </p:txBody>
      </p:sp>
    </p:spTree>
    <p:extLst>
      <p:ext uri="{BB962C8B-B14F-4D97-AF65-F5344CB8AC3E}">
        <p14:creationId xmlns:p14="http://schemas.microsoft.com/office/powerpoint/2010/main" val="875010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E5B084F-E407-4E4E-8673-4C44D93961E7}" type="datetimeFigureOut">
              <a:rPr lang="en-US" smtClean="0"/>
              <a:t>5/9/2020</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BC3F4518-6A30-4253-982F-5780707B60F7}" type="slidenum">
              <a:rPr lang="en-US" smtClean="0"/>
              <a:t>‹#›</a:t>
            </a:fld>
            <a:endParaRPr lang="en-US"/>
          </a:p>
        </p:txBody>
      </p:sp>
    </p:spTree>
    <p:extLst>
      <p:ext uri="{BB962C8B-B14F-4D97-AF65-F5344CB8AC3E}">
        <p14:creationId xmlns:p14="http://schemas.microsoft.com/office/powerpoint/2010/main" val="3012907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E5B084F-E407-4E4E-8673-4C44D93961E7}" type="datetimeFigureOut">
              <a:rPr lang="en-US" smtClean="0"/>
              <a:t>5/9/2020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3F4518-6A30-4253-982F-5780707B60F7}" type="slidenum">
              <a:rPr lang="en-US" smtClean="0"/>
              <a:t>‹#›</a:t>
            </a:fld>
            <a:endParaRPr lang="en-US"/>
          </a:p>
        </p:txBody>
      </p:sp>
    </p:spTree>
    <p:extLst>
      <p:ext uri="{BB962C8B-B14F-4D97-AF65-F5344CB8AC3E}">
        <p14:creationId xmlns:p14="http://schemas.microsoft.com/office/powerpoint/2010/main" val="3642337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E5B084F-E407-4E4E-8673-4C44D93961E7}" type="datetimeFigureOut">
              <a:rPr lang="en-US" smtClean="0"/>
              <a:t>5/9/2020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BC3F4518-6A30-4253-982F-5780707B60F7}" type="slidenum">
              <a:rPr lang="en-US" smtClean="0"/>
              <a:t>‹#›</a:t>
            </a:fld>
            <a:endParaRPr lang="en-US"/>
          </a:p>
        </p:txBody>
      </p:sp>
    </p:spTree>
    <p:extLst>
      <p:ext uri="{BB962C8B-B14F-4D97-AF65-F5344CB8AC3E}">
        <p14:creationId xmlns:p14="http://schemas.microsoft.com/office/powerpoint/2010/main" val="2106115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E5B084F-E407-4E4E-8673-4C44D93961E7}" type="datetimeFigureOut">
              <a:rPr lang="en-US" smtClean="0"/>
              <a:t>5/9/2020</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BC3F4518-6A30-4253-982F-5780707B60F7}" type="slidenum">
              <a:rPr lang="en-US" smtClean="0"/>
              <a:t>‹#›</a:t>
            </a:fld>
            <a:endParaRPr lang="en-US"/>
          </a:p>
        </p:txBody>
      </p:sp>
    </p:spTree>
    <p:extLst>
      <p:ext uri="{BB962C8B-B14F-4D97-AF65-F5344CB8AC3E}">
        <p14:creationId xmlns:p14="http://schemas.microsoft.com/office/powerpoint/2010/main" val="3623198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5B084F-E407-4E4E-8673-4C44D93961E7}" type="datetimeFigureOut">
              <a:rPr lang="en-US" smtClean="0"/>
              <a:t>5/9/2020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3F4518-6A30-4253-982F-5780707B60F7}" type="slidenum">
              <a:rPr lang="en-US" smtClean="0"/>
              <a:t>‹#›</a:t>
            </a:fld>
            <a:endParaRPr lang="en-US"/>
          </a:p>
        </p:txBody>
      </p:sp>
    </p:spTree>
    <p:extLst>
      <p:ext uri="{BB962C8B-B14F-4D97-AF65-F5344CB8AC3E}">
        <p14:creationId xmlns:p14="http://schemas.microsoft.com/office/powerpoint/2010/main" val="3299274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5B084F-E407-4E4E-8673-4C44D93961E7}" type="datetimeFigureOut">
              <a:rPr lang="en-US" smtClean="0"/>
              <a:t>5/9/2020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3F4518-6A30-4253-982F-5780707B60F7}" type="slidenum">
              <a:rPr lang="en-US" smtClean="0"/>
              <a:t>‹#›</a:t>
            </a:fld>
            <a:endParaRPr lang="en-US"/>
          </a:p>
        </p:txBody>
      </p:sp>
    </p:spTree>
    <p:extLst>
      <p:ext uri="{BB962C8B-B14F-4D97-AF65-F5344CB8AC3E}">
        <p14:creationId xmlns:p14="http://schemas.microsoft.com/office/powerpoint/2010/main" val="1754997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E5B084F-E407-4E4E-8673-4C44D93961E7}" type="datetimeFigureOut">
              <a:rPr lang="en-US" smtClean="0"/>
              <a:t>5/9/2020</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BC3F4518-6A30-4253-982F-5780707B60F7}" type="slidenum">
              <a:rPr lang="en-US" smtClean="0"/>
              <a:t>‹#›</a:t>
            </a:fld>
            <a:endParaRPr lang="en-US"/>
          </a:p>
        </p:txBody>
      </p:sp>
    </p:spTree>
    <p:extLst>
      <p:ext uri="{BB962C8B-B14F-4D97-AF65-F5344CB8AC3E}">
        <p14:creationId xmlns:p14="http://schemas.microsoft.com/office/powerpoint/2010/main" val="42113341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73219-9581-4D57-A7A6-439E8FFEAA53}"/>
              </a:ext>
            </a:extLst>
          </p:cNvPr>
          <p:cNvSpPr>
            <a:spLocks noGrp="1"/>
          </p:cNvSpPr>
          <p:nvPr>
            <p:ph type="ctrTitle"/>
          </p:nvPr>
        </p:nvSpPr>
        <p:spPr/>
        <p:txBody>
          <a:bodyPr/>
          <a:lstStyle/>
          <a:p>
            <a:r>
              <a:rPr lang="en-US" dirty="0"/>
              <a:t>APA Abstracts and References</a:t>
            </a:r>
          </a:p>
        </p:txBody>
      </p:sp>
      <p:sp>
        <p:nvSpPr>
          <p:cNvPr id="3" name="Subtitle 2">
            <a:extLst>
              <a:ext uri="{FF2B5EF4-FFF2-40B4-BE49-F238E27FC236}">
                <a16:creationId xmlns:a16="http://schemas.microsoft.com/office/drawing/2014/main" id="{08EDD50A-F9BA-42DD-A5E5-4FF1106B7772}"/>
              </a:ext>
            </a:extLst>
          </p:cNvPr>
          <p:cNvSpPr>
            <a:spLocks noGrp="1"/>
          </p:cNvSpPr>
          <p:nvPr>
            <p:ph type="subTitle" idx="1"/>
          </p:nvPr>
        </p:nvSpPr>
        <p:spPr/>
        <p:txBody>
          <a:bodyPr>
            <a:normAutofit/>
          </a:bodyPr>
          <a:lstStyle/>
          <a:p>
            <a:r>
              <a:rPr lang="en-US" sz="2400" dirty="0"/>
              <a:t>Lecture 16</a:t>
            </a:r>
          </a:p>
        </p:txBody>
      </p:sp>
    </p:spTree>
    <p:extLst>
      <p:ext uri="{BB962C8B-B14F-4D97-AF65-F5344CB8AC3E}">
        <p14:creationId xmlns:p14="http://schemas.microsoft.com/office/powerpoint/2010/main" val="2410835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7AE7A-624B-4339-BBBC-CC5FF9FC339C}"/>
              </a:ext>
            </a:extLst>
          </p:cNvPr>
          <p:cNvSpPr>
            <a:spLocks noGrp="1"/>
          </p:cNvSpPr>
          <p:nvPr>
            <p:ph type="title"/>
          </p:nvPr>
        </p:nvSpPr>
        <p:spPr/>
        <p:txBody>
          <a:bodyPr/>
          <a:lstStyle/>
          <a:p>
            <a:r>
              <a:rPr lang="en-US" dirty="0"/>
              <a:t>APA Abstracts</a:t>
            </a:r>
          </a:p>
        </p:txBody>
      </p:sp>
      <p:sp>
        <p:nvSpPr>
          <p:cNvPr id="3" name="Text Placeholder 2">
            <a:extLst>
              <a:ext uri="{FF2B5EF4-FFF2-40B4-BE49-F238E27FC236}">
                <a16:creationId xmlns:a16="http://schemas.microsoft.com/office/drawing/2014/main" id="{8FA04D58-9942-4F9E-90C9-48F33C0D13C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5515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6444D-27C9-4505-A4F6-A6186A1D91D6}"/>
              </a:ext>
            </a:extLst>
          </p:cNvPr>
          <p:cNvSpPr>
            <a:spLocks noGrp="1"/>
          </p:cNvSpPr>
          <p:nvPr>
            <p:ph type="title"/>
          </p:nvPr>
        </p:nvSpPr>
        <p:spPr/>
        <p:txBody>
          <a:bodyPr/>
          <a:lstStyle/>
          <a:p>
            <a:r>
              <a:rPr lang="en-US" dirty="0"/>
              <a:t>The purpose of an abstract</a:t>
            </a:r>
          </a:p>
        </p:txBody>
      </p:sp>
      <p:sp>
        <p:nvSpPr>
          <p:cNvPr id="3" name="Content Placeholder 2">
            <a:extLst>
              <a:ext uri="{FF2B5EF4-FFF2-40B4-BE49-F238E27FC236}">
                <a16:creationId xmlns:a16="http://schemas.microsoft.com/office/drawing/2014/main" id="{57C3ECFA-5B23-4C7B-BC70-071E51997836}"/>
              </a:ext>
            </a:extLst>
          </p:cNvPr>
          <p:cNvSpPr>
            <a:spLocks noGrp="1"/>
          </p:cNvSpPr>
          <p:nvPr>
            <p:ph idx="1"/>
          </p:nvPr>
        </p:nvSpPr>
        <p:spPr/>
        <p:txBody>
          <a:bodyPr>
            <a:normAutofit/>
          </a:bodyPr>
          <a:lstStyle/>
          <a:p>
            <a:r>
              <a:rPr lang="en-US" sz="2400" dirty="0"/>
              <a:t>A brief (150-300) summary of the overall project </a:t>
            </a:r>
          </a:p>
          <a:p>
            <a:r>
              <a:rPr lang="en-US" sz="2400" dirty="0"/>
              <a:t>States the current problem and what you expected (intro), briefly describes your data (methods), what you found (results), and briefly what that means (discussion) </a:t>
            </a:r>
          </a:p>
          <a:p>
            <a:pPr lvl="1"/>
            <a:r>
              <a:rPr lang="en-US" sz="2200" dirty="0"/>
              <a:t>You need to give the reader a summary of what happened overall </a:t>
            </a:r>
          </a:p>
          <a:p>
            <a:r>
              <a:rPr lang="en-US" sz="2400" dirty="0"/>
              <a:t>Allows the reader to make the decision to continue reading</a:t>
            </a:r>
          </a:p>
          <a:p>
            <a:r>
              <a:rPr lang="en-US" sz="2400" dirty="0"/>
              <a:t>Required by APA that you have an abstract </a:t>
            </a:r>
          </a:p>
          <a:p>
            <a:r>
              <a:rPr lang="en-US" sz="2400" dirty="0"/>
              <a:t>Typically doesn’t have citations to keep the word count </a:t>
            </a:r>
          </a:p>
        </p:txBody>
      </p:sp>
    </p:spTree>
    <p:extLst>
      <p:ext uri="{BB962C8B-B14F-4D97-AF65-F5344CB8AC3E}">
        <p14:creationId xmlns:p14="http://schemas.microsoft.com/office/powerpoint/2010/main" val="1525829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77F4E-6CA2-472A-B7FE-B00EC7A7BCBE}"/>
              </a:ext>
            </a:extLst>
          </p:cNvPr>
          <p:cNvSpPr>
            <a:spLocks noGrp="1"/>
          </p:cNvSpPr>
          <p:nvPr>
            <p:ph type="title"/>
          </p:nvPr>
        </p:nvSpPr>
        <p:spPr/>
        <p:txBody>
          <a:bodyPr/>
          <a:lstStyle/>
          <a:p>
            <a:r>
              <a:rPr lang="en-US" dirty="0"/>
              <a:t>Formatting an abstract</a:t>
            </a:r>
          </a:p>
        </p:txBody>
      </p:sp>
      <p:sp>
        <p:nvSpPr>
          <p:cNvPr id="3" name="Content Placeholder 2">
            <a:extLst>
              <a:ext uri="{FF2B5EF4-FFF2-40B4-BE49-F238E27FC236}">
                <a16:creationId xmlns:a16="http://schemas.microsoft.com/office/drawing/2014/main" id="{A47CF4DE-B4CE-4C84-AECE-54B0D3A41CE8}"/>
              </a:ext>
            </a:extLst>
          </p:cNvPr>
          <p:cNvSpPr>
            <a:spLocks noGrp="1"/>
          </p:cNvSpPr>
          <p:nvPr>
            <p:ph idx="1"/>
          </p:nvPr>
        </p:nvSpPr>
        <p:spPr/>
        <p:txBody>
          <a:bodyPr>
            <a:normAutofit/>
          </a:bodyPr>
          <a:lstStyle/>
          <a:p>
            <a:r>
              <a:rPr lang="en-US" sz="2400" dirty="0"/>
              <a:t>An abstract is no more than 300 words describing what you’ve done </a:t>
            </a:r>
          </a:p>
          <a:p>
            <a:r>
              <a:rPr lang="en-US" sz="2400" dirty="0"/>
              <a:t>Abstracts are on their own page, before your introduction (and after your cover page) </a:t>
            </a:r>
          </a:p>
          <a:p>
            <a:pPr lvl="1"/>
            <a:r>
              <a:rPr lang="en-US" sz="2200" dirty="0"/>
              <a:t>The introduction will start on the page after </a:t>
            </a:r>
          </a:p>
          <a:p>
            <a:r>
              <a:rPr lang="en-US" sz="2400" dirty="0"/>
              <a:t>Typically only one paragraph </a:t>
            </a:r>
          </a:p>
          <a:p>
            <a:r>
              <a:rPr lang="en-US" sz="2400" dirty="0"/>
              <a:t>Has keywords after it that relate to your paper </a:t>
            </a:r>
          </a:p>
          <a:p>
            <a:r>
              <a:rPr lang="en-US" sz="2400" dirty="0"/>
              <a:t>12-point font, Times New Roman, double spaced </a:t>
            </a:r>
          </a:p>
        </p:txBody>
      </p:sp>
    </p:spTree>
    <p:extLst>
      <p:ext uri="{BB962C8B-B14F-4D97-AF65-F5344CB8AC3E}">
        <p14:creationId xmlns:p14="http://schemas.microsoft.com/office/powerpoint/2010/main" val="2547180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27268-5926-4A2C-8873-A3BEB6179857}"/>
              </a:ext>
            </a:extLst>
          </p:cNvPr>
          <p:cNvSpPr>
            <a:spLocks noGrp="1"/>
          </p:cNvSpPr>
          <p:nvPr>
            <p:ph type="title"/>
          </p:nvPr>
        </p:nvSpPr>
        <p:spPr/>
        <p:txBody>
          <a:bodyPr/>
          <a:lstStyle/>
          <a:p>
            <a:r>
              <a:rPr lang="en-US" dirty="0"/>
              <a:t>A good abstract is</a:t>
            </a:r>
          </a:p>
        </p:txBody>
      </p:sp>
      <p:sp>
        <p:nvSpPr>
          <p:cNvPr id="3" name="Content Placeholder 2">
            <a:extLst>
              <a:ext uri="{FF2B5EF4-FFF2-40B4-BE49-F238E27FC236}">
                <a16:creationId xmlns:a16="http://schemas.microsoft.com/office/drawing/2014/main" id="{91B5E55B-E4AB-431A-82DE-266F5FDF2941}"/>
              </a:ext>
            </a:extLst>
          </p:cNvPr>
          <p:cNvSpPr>
            <a:spLocks noGrp="1"/>
          </p:cNvSpPr>
          <p:nvPr>
            <p:ph idx="1"/>
          </p:nvPr>
        </p:nvSpPr>
        <p:spPr/>
        <p:txBody>
          <a:bodyPr>
            <a:normAutofit/>
          </a:bodyPr>
          <a:lstStyle/>
          <a:p>
            <a:r>
              <a:rPr lang="en-US" sz="2400" b="1" dirty="0"/>
              <a:t>Accurate:</a:t>
            </a:r>
            <a:r>
              <a:rPr lang="en-US" sz="2400" dirty="0"/>
              <a:t> Only include what’s in the manuscript, don’t talk about your limitations or future directions, either. </a:t>
            </a:r>
          </a:p>
          <a:p>
            <a:r>
              <a:rPr lang="en-US" sz="2400" b="1" dirty="0"/>
              <a:t>Nonevaluative:</a:t>
            </a:r>
            <a:r>
              <a:rPr lang="en-US" sz="2400" dirty="0"/>
              <a:t> Don’t consider things “good” or “bad,” or if the project needs work, simply state what’s been done </a:t>
            </a:r>
          </a:p>
          <a:p>
            <a:r>
              <a:rPr lang="en-US" sz="2400" b="1" dirty="0"/>
              <a:t>Coherent and readable:</a:t>
            </a:r>
            <a:r>
              <a:rPr lang="en-US" sz="2400" dirty="0"/>
              <a:t> Use active voice and the present tense to describe conclusions, past tense to describe methodology </a:t>
            </a:r>
          </a:p>
          <a:p>
            <a:pPr lvl="1"/>
            <a:r>
              <a:rPr lang="en-US" sz="2200" dirty="0"/>
              <a:t>we recruited participants instead of participants were recruited</a:t>
            </a:r>
          </a:p>
          <a:p>
            <a:r>
              <a:rPr lang="en-US" sz="2400" b="1" dirty="0"/>
              <a:t>Concise:</a:t>
            </a:r>
            <a:r>
              <a:rPr lang="en-US" sz="2400" dirty="0"/>
              <a:t> Use specific words that capture the topic </a:t>
            </a:r>
          </a:p>
          <a:p>
            <a:pPr lvl="1"/>
            <a:r>
              <a:rPr lang="en-US" sz="2200" dirty="0"/>
              <a:t>If you’re writing about transgender health, don’t label it as “lesbian,” it wouldn’t make sense</a:t>
            </a:r>
          </a:p>
        </p:txBody>
      </p:sp>
    </p:spTree>
    <p:extLst>
      <p:ext uri="{BB962C8B-B14F-4D97-AF65-F5344CB8AC3E}">
        <p14:creationId xmlns:p14="http://schemas.microsoft.com/office/powerpoint/2010/main" val="323813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EEA12-5403-4050-AF4B-86075C9BF689}"/>
              </a:ext>
            </a:extLst>
          </p:cNvPr>
          <p:cNvSpPr>
            <a:spLocks noGrp="1"/>
          </p:cNvSpPr>
          <p:nvPr>
            <p:ph type="title"/>
          </p:nvPr>
        </p:nvSpPr>
        <p:spPr/>
        <p:txBody>
          <a:bodyPr/>
          <a:lstStyle/>
          <a:p>
            <a:r>
              <a:rPr lang="en-US" dirty="0"/>
              <a:t>Empirical abstracts</a:t>
            </a:r>
          </a:p>
        </p:txBody>
      </p:sp>
      <p:sp>
        <p:nvSpPr>
          <p:cNvPr id="3" name="Content Placeholder 2">
            <a:extLst>
              <a:ext uri="{FF2B5EF4-FFF2-40B4-BE49-F238E27FC236}">
                <a16:creationId xmlns:a16="http://schemas.microsoft.com/office/drawing/2014/main" id="{578A6E12-D0E2-44AB-8EB4-CAE477C243F2}"/>
              </a:ext>
            </a:extLst>
          </p:cNvPr>
          <p:cNvSpPr>
            <a:spLocks noGrp="1"/>
          </p:cNvSpPr>
          <p:nvPr>
            <p:ph idx="1"/>
          </p:nvPr>
        </p:nvSpPr>
        <p:spPr/>
        <p:txBody>
          <a:bodyPr>
            <a:normAutofit/>
          </a:bodyPr>
          <a:lstStyle/>
          <a:p>
            <a:r>
              <a:rPr lang="en-US" sz="2400" dirty="0"/>
              <a:t>The current problem (1 sentence if possible) </a:t>
            </a:r>
          </a:p>
          <a:p>
            <a:r>
              <a:rPr lang="en-US" sz="2400" dirty="0"/>
              <a:t>Participants- specify demographics </a:t>
            </a:r>
          </a:p>
          <a:p>
            <a:pPr lvl="1"/>
            <a:r>
              <a:rPr lang="en-US" sz="2200" dirty="0"/>
              <a:t>We surveyed 121 college students</a:t>
            </a:r>
          </a:p>
          <a:p>
            <a:r>
              <a:rPr lang="en-US" sz="2400" dirty="0"/>
              <a:t>You don’t have to state the name of your measures, just what they’re measuring </a:t>
            </a:r>
          </a:p>
          <a:p>
            <a:pPr lvl="1"/>
            <a:r>
              <a:rPr lang="en-US" sz="2200" dirty="0"/>
              <a:t>We evaluated depression, suicidality, and substance use. </a:t>
            </a:r>
          </a:p>
          <a:p>
            <a:r>
              <a:rPr lang="en-US" sz="2400" dirty="0"/>
              <a:t>Main findings, using significance levels, confidence intervals, and effect sizes </a:t>
            </a:r>
          </a:p>
          <a:p>
            <a:r>
              <a:rPr lang="en-US" sz="2400" dirty="0"/>
              <a:t>“Implications will be discussed” </a:t>
            </a:r>
          </a:p>
        </p:txBody>
      </p:sp>
    </p:spTree>
    <p:extLst>
      <p:ext uri="{BB962C8B-B14F-4D97-AF65-F5344CB8AC3E}">
        <p14:creationId xmlns:p14="http://schemas.microsoft.com/office/powerpoint/2010/main" val="1660499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0199C-2F67-4450-9139-9CEEBDE90352}"/>
              </a:ext>
            </a:extLst>
          </p:cNvPr>
          <p:cNvSpPr>
            <a:spLocks noGrp="1"/>
          </p:cNvSpPr>
          <p:nvPr>
            <p:ph type="title"/>
          </p:nvPr>
        </p:nvSpPr>
        <p:spPr/>
        <p:txBody>
          <a:bodyPr/>
          <a:lstStyle/>
          <a:p>
            <a:r>
              <a:rPr lang="en-US" dirty="0"/>
              <a:t>APA References</a:t>
            </a:r>
          </a:p>
        </p:txBody>
      </p:sp>
      <p:sp>
        <p:nvSpPr>
          <p:cNvPr id="3" name="Text Placeholder 2">
            <a:extLst>
              <a:ext uri="{FF2B5EF4-FFF2-40B4-BE49-F238E27FC236}">
                <a16:creationId xmlns:a16="http://schemas.microsoft.com/office/drawing/2014/main" id="{282FC9BF-3671-4FD2-A8C6-FFB1D499A1C7}"/>
              </a:ext>
            </a:extLst>
          </p:cNvPr>
          <p:cNvSpPr>
            <a:spLocks noGrp="1"/>
          </p:cNvSpPr>
          <p:nvPr>
            <p:ph type="body" idx="1"/>
          </p:nvPr>
        </p:nvSpPr>
        <p:spPr/>
        <p:txBody>
          <a:bodyPr>
            <a:normAutofit/>
          </a:bodyPr>
          <a:lstStyle/>
          <a:p>
            <a:r>
              <a:rPr lang="en-US" sz="2400" dirty="0"/>
              <a:t>A Review</a:t>
            </a:r>
          </a:p>
        </p:txBody>
      </p:sp>
    </p:spTree>
    <p:extLst>
      <p:ext uri="{BB962C8B-B14F-4D97-AF65-F5344CB8AC3E}">
        <p14:creationId xmlns:p14="http://schemas.microsoft.com/office/powerpoint/2010/main" val="4112597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12DDB-EFCE-45B4-BC2A-4D552CD132FB}"/>
              </a:ext>
            </a:extLst>
          </p:cNvPr>
          <p:cNvSpPr>
            <a:spLocks noGrp="1"/>
          </p:cNvSpPr>
          <p:nvPr>
            <p:ph type="title"/>
          </p:nvPr>
        </p:nvSpPr>
        <p:spPr/>
        <p:txBody>
          <a:bodyPr/>
          <a:lstStyle/>
          <a:p>
            <a:r>
              <a:rPr lang="en-US" dirty="0"/>
              <a:t>Plagiarism overview</a:t>
            </a:r>
          </a:p>
        </p:txBody>
      </p:sp>
      <p:sp>
        <p:nvSpPr>
          <p:cNvPr id="3" name="Content Placeholder 2">
            <a:extLst>
              <a:ext uri="{FF2B5EF4-FFF2-40B4-BE49-F238E27FC236}">
                <a16:creationId xmlns:a16="http://schemas.microsoft.com/office/drawing/2014/main" id="{F1B1F8E8-4AAB-4AC1-B476-EA4D5FEDD6C3}"/>
              </a:ext>
            </a:extLst>
          </p:cNvPr>
          <p:cNvSpPr>
            <a:spLocks noGrp="1"/>
          </p:cNvSpPr>
          <p:nvPr>
            <p:ph idx="1"/>
          </p:nvPr>
        </p:nvSpPr>
        <p:spPr/>
        <p:txBody>
          <a:bodyPr>
            <a:normAutofit/>
          </a:bodyPr>
          <a:lstStyle/>
          <a:p>
            <a:r>
              <a:rPr lang="en-US" sz="2400" dirty="0"/>
              <a:t>Don’t do it, even by accident </a:t>
            </a:r>
          </a:p>
          <a:p>
            <a:r>
              <a:rPr lang="en-US" sz="2400" dirty="0"/>
              <a:t>If you’re paraphrasing or quoting directly, presenting information that isn’t new to the paper needs to be cited </a:t>
            </a:r>
          </a:p>
          <a:p>
            <a:r>
              <a:rPr lang="en-US" sz="2400" dirty="0"/>
              <a:t>If you’re not sure, cite </a:t>
            </a:r>
          </a:p>
          <a:p>
            <a:r>
              <a:rPr lang="en-US" sz="2400" dirty="0"/>
              <a:t>If you didn’t make it up, cite </a:t>
            </a:r>
          </a:p>
          <a:p>
            <a:r>
              <a:rPr lang="en-US" sz="2400" dirty="0"/>
              <a:t>Did you know you can self-plagiarize? </a:t>
            </a:r>
          </a:p>
          <a:p>
            <a:pPr lvl="1"/>
            <a:r>
              <a:rPr lang="en-US" sz="2200" dirty="0"/>
              <a:t>Cite your past work, don’t use work from other classes </a:t>
            </a:r>
          </a:p>
          <a:p>
            <a:pPr lvl="1"/>
            <a:r>
              <a:rPr lang="en-US" sz="2200" dirty="0"/>
              <a:t>Don’t submit a work for publication to more than one journal at a time</a:t>
            </a:r>
          </a:p>
        </p:txBody>
      </p:sp>
    </p:spTree>
    <p:extLst>
      <p:ext uri="{BB962C8B-B14F-4D97-AF65-F5344CB8AC3E}">
        <p14:creationId xmlns:p14="http://schemas.microsoft.com/office/powerpoint/2010/main" val="2463584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72F98-D2AF-44BF-87F4-6326F8C3AC08}"/>
              </a:ext>
            </a:extLst>
          </p:cNvPr>
          <p:cNvSpPr>
            <a:spLocks noGrp="1"/>
          </p:cNvSpPr>
          <p:nvPr>
            <p:ph type="title"/>
          </p:nvPr>
        </p:nvSpPr>
        <p:spPr/>
        <p:txBody>
          <a:bodyPr/>
          <a:lstStyle/>
          <a:p>
            <a:r>
              <a:rPr lang="en-US" dirty="0"/>
              <a:t>Direct quotes</a:t>
            </a:r>
          </a:p>
        </p:txBody>
      </p:sp>
      <p:sp>
        <p:nvSpPr>
          <p:cNvPr id="3" name="Content Placeholder 2">
            <a:extLst>
              <a:ext uri="{FF2B5EF4-FFF2-40B4-BE49-F238E27FC236}">
                <a16:creationId xmlns:a16="http://schemas.microsoft.com/office/drawing/2014/main" id="{2B7ED2C9-6FBC-43AB-A9A0-57EE6D6D1A60}"/>
              </a:ext>
            </a:extLst>
          </p:cNvPr>
          <p:cNvSpPr>
            <a:spLocks noGrp="1"/>
          </p:cNvSpPr>
          <p:nvPr>
            <p:ph idx="1"/>
          </p:nvPr>
        </p:nvSpPr>
        <p:spPr/>
        <p:txBody>
          <a:bodyPr>
            <a:normAutofit/>
          </a:bodyPr>
          <a:lstStyle/>
          <a:p>
            <a:r>
              <a:rPr lang="en-US" sz="2400" dirty="0"/>
              <a:t>Direct quotes aren’t used that often, but there’s only a handful of ways to describe a construct </a:t>
            </a:r>
          </a:p>
          <a:p>
            <a:r>
              <a:rPr lang="en-US" sz="2400" dirty="0"/>
              <a:t>Provide the author, year, and specific page citation</a:t>
            </a:r>
          </a:p>
          <a:p>
            <a:r>
              <a:rPr lang="en-US" sz="2400" dirty="0"/>
              <a:t>If under 40 words, just put it in the text with the accurate citation </a:t>
            </a:r>
          </a:p>
          <a:p>
            <a:pPr lvl="1"/>
            <a:r>
              <a:rPr lang="en-US" sz="2200" dirty="0"/>
              <a:t>Use quotation marks</a:t>
            </a:r>
          </a:p>
          <a:p>
            <a:r>
              <a:rPr lang="en-US" sz="2400" dirty="0"/>
              <a:t>If 40 words or more, use a freestanding block of text and get rid of the quotes </a:t>
            </a:r>
          </a:p>
          <a:p>
            <a:pPr lvl="1"/>
            <a:r>
              <a:rPr lang="en-US" sz="2200" dirty="0"/>
              <a:t>Consider it its own paragraph </a:t>
            </a:r>
          </a:p>
          <a:p>
            <a:r>
              <a:rPr lang="en-US" sz="2400" dirty="0"/>
              <a:t>If there isn’t a page number, label it para to indicate the paragraph number </a:t>
            </a:r>
          </a:p>
        </p:txBody>
      </p:sp>
    </p:spTree>
    <p:extLst>
      <p:ext uri="{BB962C8B-B14F-4D97-AF65-F5344CB8AC3E}">
        <p14:creationId xmlns:p14="http://schemas.microsoft.com/office/powerpoint/2010/main" val="2818413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CC749-E590-4E56-9CD2-33ADBC601D57}"/>
              </a:ext>
            </a:extLst>
          </p:cNvPr>
          <p:cNvSpPr>
            <a:spLocks noGrp="1"/>
          </p:cNvSpPr>
          <p:nvPr>
            <p:ph type="title"/>
          </p:nvPr>
        </p:nvSpPr>
        <p:spPr/>
        <p:txBody>
          <a:bodyPr/>
          <a:lstStyle/>
          <a:p>
            <a:r>
              <a:rPr lang="en-US" dirty="0"/>
              <a:t>Authors and Editors</a:t>
            </a:r>
          </a:p>
        </p:txBody>
      </p:sp>
      <p:sp>
        <p:nvSpPr>
          <p:cNvPr id="3" name="Content Placeholder 2">
            <a:extLst>
              <a:ext uri="{FF2B5EF4-FFF2-40B4-BE49-F238E27FC236}">
                <a16:creationId xmlns:a16="http://schemas.microsoft.com/office/drawing/2014/main" id="{9E40246F-5E94-4B94-927F-8072DEB8AA4D}"/>
              </a:ext>
            </a:extLst>
          </p:cNvPr>
          <p:cNvSpPr>
            <a:spLocks noGrp="1"/>
          </p:cNvSpPr>
          <p:nvPr>
            <p:ph idx="1"/>
          </p:nvPr>
        </p:nvSpPr>
        <p:spPr/>
        <p:txBody>
          <a:bodyPr>
            <a:normAutofit/>
          </a:bodyPr>
          <a:lstStyle/>
          <a:p>
            <a:r>
              <a:rPr lang="en-US" sz="2400" dirty="0"/>
              <a:t>You don’t need to spell out an author’s full name</a:t>
            </a:r>
          </a:p>
          <a:p>
            <a:pPr lvl="1"/>
            <a:r>
              <a:rPr lang="en-US" sz="2200" dirty="0"/>
              <a:t>Roberts, A. </a:t>
            </a:r>
          </a:p>
          <a:p>
            <a:pPr lvl="1"/>
            <a:r>
              <a:rPr lang="en-US" sz="2200" dirty="0"/>
              <a:t>Roberts, A. M. (make sure if the middle initial is listed you put it in your references)</a:t>
            </a:r>
          </a:p>
          <a:p>
            <a:r>
              <a:rPr lang="en-US" sz="2400" dirty="0"/>
              <a:t>Separate names and initials with commas</a:t>
            </a:r>
          </a:p>
          <a:p>
            <a:r>
              <a:rPr lang="en-US" sz="2400" dirty="0"/>
              <a:t>If there’s an editor, you need to state it </a:t>
            </a:r>
          </a:p>
          <a:p>
            <a:pPr lvl="1"/>
            <a:r>
              <a:rPr lang="en-US" sz="2200" dirty="0"/>
              <a:t>Very common if there’s an editor of a book chapter </a:t>
            </a:r>
          </a:p>
          <a:p>
            <a:pPr lvl="1"/>
            <a:r>
              <a:rPr lang="en-US" sz="2200" dirty="0"/>
              <a:t>Invert the chapter author’s names as noted above but do not invert book editor’s names </a:t>
            </a:r>
          </a:p>
          <a:p>
            <a:r>
              <a:rPr lang="en-US" sz="2400" dirty="0"/>
              <a:t>Use a book with an editor, state the author first, the date, the chapter title, then In Editor’s Name (Ed.), Book Title page numbers, publisher. </a:t>
            </a:r>
          </a:p>
        </p:txBody>
      </p:sp>
    </p:spTree>
    <p:extLst>
      <p:ext uri="{BB962C8B-B14F-4D97-AF65-F5344CB8AC3E}">
        <p14:creationId xmlns:p14="http://schemas.microsoft.com/office/powerpoint/2010/main" val="848972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8EF81-DD9A-4DB5-839F-33AF4796F23C}"/>
              </a:ext>
            </a:extLst>
          </p:cNvPr>
          <p:cNvSpPr>
            <a:spLocks noGrp="1"/>
          </p:cNvSpPr>
          <p:nvPr>
            <p:ph type="title"/>
          </p:nvPr>
        </p:nvSpPr>
        <p:spPr/>
        <p:txBody>
          <a:bodyPr/>
          <a:lstStyle/>
          <a:p>
            <a:r>
              <a:rPr lang="en-US" dirty="0"/>
              <a:t>Publications</a:t>
            </a:r>
          </a:p>
        </p:txBody>
      </p:sp>
      <p:sp>
        <p:nvSpPr>
          <p:cNvPr id="3" name="Content Placeholder 2">
            <a:extLst>
              <a:ext uri="{FF2B5EF4-FFF2-40B4-BE49-F238E27FC236}">
                <a16:creationId xmlns:a16="http://schemas.microsoft.com/office/drawing/2014/main" id="{747AA6EF-AA18-4EBD-BF3D-DA28BD2D80F4}"/>
              </a:ext>
            </a:extLst>
          </p:cNvPr>
          <p:cNvSpPr>
            <a:spLocks noGrp="1"/>
          </p:cNvSpPr>
          <p:nvPr>
            <p:ph idx="1"/>
          </p:nvPr>
        </p:nvSpPr>
        <p:spPr/>
        <p:txBody>
          <a:bodyPr>
            <a:normAutofit/>
          </a:bodyPr>
          <a:lstStyle/>
          <a:p>
            <a:r>
              <a:rPr lang="en-US" sz="2400" dirty="0"/>
              <a:t>The volume number is presented in italics </a:t>
            </a:r>
          </a:p>
          <a:p>
            <a:r>
              <a:rPr lang="en-US" sz="2400" dirty="0"/>
              <a:t>Provide the page numbers (of the entire article) </a:t>
            </a:r>
          </a:p>
          <a:p>
            <a:r>
              <a:rPr lang="en-US" sz="2400" dirty="0"/>
              <a:t>End it all with a period </a:t>
            </a:r>
          </a:p>
          <a:p>
            <a:pPr lvl="1"/>
            <a:r>
              <a:rPr lang="en-US" sz="2200" dirty="0"/>
              <a:t>7, 90-94. </a:t>
            </a:r>
          </a:p>
          <a:p>
            <a:r>
              <a:rPr lang="en-US" sz="2400" dirty="0"/>
              <a:t>If it’s a journal article, you don’t need the publisher/publication location (only if it’s a book) </a:t>
            </a:r>
          </a:p>
          <a:p>
            <a:r>
              <a:rPr lang="en-US" sz="2400" dirty="0"/>
              <a:t>If it is a non-periodical, provide the location, (city &amp; state), followed by a colon, and the publishing company </a:t>
            </a:r>
          </a:p>
          <a:p>
            <a:pPr lvl="1"/>
            <a:r>
              <a:rPr lang="en-US" sz="2200" dirty="0"/>
              <a:t>New York, NY: McGraw-Hill</a:t>
            </a:r>
          </a:p>
        </p:txBody>
      </p:sp>
    </p:spTree>
    <p:extLst>
      <p:ext uri="{BB962C8B-B14F-4D97-AF65-F5344CB8AC3E}">
        <p14:creationId xmlns:p14="http://schemas.microsoft.com/office/powerpoint/2010/main" val="2086287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FEF34-816D-4B54-89AB-3D0E3CED3797}"/>
              </a:ext>
            </a:extLst>
          </p:cNvPr>
          <p:cNvSpPr>
            <a:spLocks noGrp="1"/>
          </p:cNvSpPr>
          <p:nvPr>
            <p:ph type="title"/>
          </p:nvPr>
        </p:nvSpPr>
        <p:spPr/>
        <p:txBody>
          <a:bodyPr/>
          <a:lstStyle/>
          <a:p>
            <a:r>
              <a:rPr lang="en-US" dirty="0" err="1"/>
              <a:t>doi</a:t>
            </a:r>
            <a:endParaRPr lang="en-US" dirty="0"/>
          </a:p>
        </p:txBody>
      </p:sp>
      <p:sp>
        <p:nvSpPr>
          <p:cNvPr id="3" name="Content Placeholder 2">
            <a:extLst>
              <a:ext uri="{FF2B5EF4-FFF2-40B4-BE49-F238E27FC236}">
                <a16:creationId xmlns:a16="http://schemas.microsoft.com/office/drawing/2014/main" id="{5A81BD72-6AF7-4897-A25C-3ACE1701753A}"/>
              </a:ext>
            </a:extLst>
          </p:cNvPr>
          <p:cNvSpPr>
            <a:spLocks noGrp="1"/>
          </p:cNvSpPr>
          <p:nvPr>
            <p:ph idx="1"/>
          </p:nvPr>
        </p:nvSpPr>
        <p:spPr/>
        <p:txBody>
          <a:bodyPr>
            <a:normAutofit/>
          </a:bodyPr>
          <a:lstStyle/>
          <a:p>
            <a:r>
              <a:rPr lang="en-US" sz="2400" dirty="0"/>
              <a:t>There’s some debate on if we like these or not </a:t>
            </a:r>
          </a:p>
          <a:p>
            <a:r>
              <a:rPr lang="en-US" sz="2400" dirty="0"/>
              <a:t>The purpose of the DOI system is to electronically link a journal article so that you can find it feasibly </a:t>
            </a:r>
          </a:p>
          <a:p>
            <a:r>
              <a:rPr lang="en-US" sz="2400" dirty="0"/>
              <a:t>There is a unique number assigned to each article</a:t>
            </a:r>
          </a:p>
          <a:p>
            <a:pPr lvl="1"/>
            <a:r>
              <a:rPr lang="en-US" sz="2000" dirty="0"/>
              <a:t>The link is embedded within the journal article </a:t>
            </a:r>
          </a:p>
          <a:p>
            <a:r>
              <a:rPr lang="en-US" sz="2400" dirty="0"/>
              <a:t>APA requires you list the </a:t>
            </a:r>
            <a:r>
              <a:rPr lang="en-US" sz="2400" dirty="0" err="1"/>
              <a:t>doi</a:t>
            </a:r>
            <a:r>
              <a:rPr lang="en-US" sz="2400" dirty="0"/>
              <a:t> after the page numbers</a:t>
            </a:r>
          </a:p>
          <a:p>
            <a:pPr lvl="1"/>
            <a:r>
              <a:rPr lang="en-US" sz="2000" dirty="0"/>
              <a:t>Should be the last thing you see in an article reference </a:t>
            </a:r>
          </a:p>
          <a:p>
            <a:r>
              <a:rPr lang="en-US" sz="2400" dirty="0"/>
              <a:t>Do not put a period after it, as it could mess up the tracking </a:t>
            </a:r>
          </a:p>
          <a:p>
            <a:r>
              <a:rPr lang="en-US" sz="2400" dirty="0" err="1"/>
              <a:t>doi</a:t>
            </a:r>
            <a:r>
              <a:rPr lang="en-US" sz="2400" dirty="0"/>
              <a:t>: (not capitalized, comes after the colon)</a:t>
            </a:r>
          </a:p>
        </p:txBody>
      </p:sp>
    </p:spTree>
    <p:extLst>
      <p:ext uri="{BB962C8B-B14F-4D97-AF65-F5344CB8AC3E}">
        <p14:creationId xmlns:p14="http://schemas.microsoft.com/office/powerpoint/2010/main" val="608110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048CC-7887-4FDA-A747-7E4B4B5C1844}"/>
              </a:ext>
            </a:extLst>
          </p:cNvPr>
          <p:cNvSpPr>
            <a:spLocks noGrp="1"/>
          </p:cNvSpPr>
          <p:nvPr>
            <p:ph type="title"/>
          </p:nvPr>
        </p:nvSpPr>
        <p:spPr/>
        <p:txBody>
          <a:bodyPr/>
          <a:lstStyle/>
          <a:p>
            <a:r>
              <a:rPr lang="en-US" dirty="0"/>
              <a:t>In-text citations</a:t>
            </a:r>
          </a:p>
        </p:txBody>
      </p:sp>
      <p:sp>
        <p:nvSpPr>
          <p:cNvPr id="3" name="Content Placeholder 2">
            <a:extLst>
              <a:ext uri="{FF2B5EF4-FFF2-40B4-BE49-F238E27FC236}">
                <a16:creationId xmlns:a16="http://schemas.microsoft.com/office/drawing/2014/main" id="{DC38255A-1758-4589-B352-CFED50054137}"/>
              </a:ext>
            </a:extLst>
          </p:cNvPr>
          <p:cNvSpPr>
            <a:spLocks noGrp="1"/>
          </p:cNvSpPr>
          <p:nvPr>
            <p:ph idx="1"/>
          </p:nvPr>
        </p:nvSpPr>
        <p:spPr>
          <a:xfrm>
            <a:off x="3869268" y="427482"/>
            <a:ext cx="7315200" cy="5993892"/>
          </a:xfrm>
        </p:spPr>
        <p:txBody>
          <a:bodyPr>
            <a:normAutofit/>
          </a:bodyPr>
          <a:lstStyle/>
          <a:p>
            <a:r>
              <a:rPr lang="en-US" sz="2400" dirty="0"/>
              <a:t>One work by one author</a:t>
            </a:r>
          </a:p>
          <a:p>
            <a:pPr lvl="1"/>
            <a:r>
              <a:rPr lang="en-US" sz="2200" dirty="0"/>
              <a:t>Signal phrase: Kessler (2003) found that ...</a:t>
            </a:r>
          </a:p>
          <a:p>
            <a:pPr lvl="1"/>
            <a:r>
              <a:rPr lang="en-US" sz="2200" dirty="0"/>
              <a:t>Without signal phrase: Paraphrase (Kessler, 2003).</a:t>
            </a:r>
          </a:p>
          <a:p>
            <a:r>
              <a:rPr lang="en-US" sz="2400" dirty="0"/>
              <a:t>One work by multiple authors</a:t>
            </a:r>
          </a:p>
          <a:p>
            <a:pPr lvl="1"/>
            <a:r>
              <a:rPr lang="en-US" sz="2200" dirty="0"/>
              <a:t>Signal phrase: </a:t>
            </a:r>
            <a:r>
              <a:rPr lang="en-US" sz="2200" dirty="0" err="1"/>
              <a:t>Kisangau</a:t>
            </a:r>
            <a:r>
              <a:rPr lang="en-US" sz="2200" dirty="0"/>
              <a:t>, </a:t>
            </a:r>
            <a:r>
              <a:rPr lang="en-US" sz="2200" dirty="0" err="1"/>
              <a:t>Lyaruu</a:t>
            </a:r>
            <a:r>
              <a:rPr lang="en-US" sz="2200" dirty="0"/>
              <a:t>, Hosea, and Joseph (2007) found ... </a:t>
            </a:r>
            <a:r>
              <a:rPr lang="en-US" sz="2200" dirty="0">
                <a:sym typeface="Wingdings" panose="05000000000000000000" pitchFamily="2" charset="2"/>
              </a:rPr>
              <a:t></a:t>
            </a:r>
            <a:r>
              <a:rPr lang="en-US" sz="2200" dirty="0"/>
              <a:t> note that in the signal phrase we use “and” not “&amp;”</a:t>
            </a:r>
          </a:p>
          <a:p>
            <a:pPr lvl="1"/>
            <a:r>
              <a:rPr lang="en-US" sz="2200" dirty="0"/>
              <a:t>Without signal phrase: Paraphrase (</a:t>
            </a:r>
            <a:r>
              <a:rPr lang="en-US" sz="2200" dirty="0" err="1"/>
              <a:t>Kisangau</a:t>
            </a:r>
            <a:r>
              <a:rPr lang="en-US" sz="2200" dirty="0"/>
              <a:t>, </a:t>
            </a:r>
            <a:r>
              <a:rPr lang="en-US" sz="2200" dirty="0" err="1"/>
              <a:t>Lyaruu</a:t>
            </a:r>
            <a:r>
              <a:rPr lang="en-US" sz="2200" dirty="0"/>
              <a:t>, Hosea, &amp; Joseph, 2007). </a:t>
            </a:r>
            <a:r>
              <a:rPr lang="en-US" sz="2200" dirty="0">
                <a:sym typeface="Wingdings" panose="05000000000000000000" pitchFamily="2" charset="2"/>
              </a:rPr>
              <a:t></a:t>
            </a:r>
            <a:r>
              <a:rPr lang="en-US" sz="2200" dirty="0"/>
              <a:t> note that at the end of the sentence, we use “&amp;” not “and”</a:t>
            </a:r>
          </a:p>
          <a:p>
            <a:r>
              <a:rPr lang="en-US" sz="2400" dirty="0"/>
              <a:t>Two or more works</a:t>
            </a:r>
          </a:p>
          <a:p>
            <a:pPr lvl="1"/>
            <a:r>
              <a:rPr lang="en-US" sz="2200" dirty="0"/>
              <a:t>Signal phrase: Miller (1999) and </a:t>
            </a:r>
            <a:r>
              <a:rPr lang="en-US" sz="2200" dirty="0" err="1"/>
              <a:t>Shafranske</a:t>
            </a:r>
            <a:r>
              <a:rPr lang="en-US" sz="2200" dirty="0"/>
              <a:t> and Mahoney (1998) both suggest that ...</a:t>
            </a:r>
          </a:p>
          <a:p>
            <a:pPr lvl="1"/>
            <a:r>
              <a:rPr lang="en-US" sz="2200" dirty="0"/>
              <a:t>Without signal phrase: Paraphrase (Miller, 1999; </a:t>
            </a:r>
            <a:r>
              <a:rPr lang="en-US" sz="2200" dirty="0" err="1"/>
              <a:t>Shafranske</a:t>
            </a:r>
            <a:r>
              <a:rPr lang="en-US" sz="2200" dirty="0"/>
              <a:t> &amp; Mahoney, 1998)</a:t>
            </a:r>
          </a:p>
        </p:txBody>
      </p:sp>
    </p:spTree>
    <p:extLst>
      <p:ext uri="{BB962C8B-B14F-4D97-AF65-F5344CB8AC3E}">
        <p14:creationId xmlns:p14="http://schemas.microsoft.com/office/powerpoint/2010/main" val="2141410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88E42-2767-4E3D-9AAF-B2AA621884AF}"/>
              </a:ext>
            </a:extLst>
          </p:cNvPr>
          <p:cNvSpPr>
            <a:spLocks noGrp="1"/>
          </p:cNvSpPr>
          <p:nvPr>
            <p:ph type="title"/>
          </p:nvPr>
        </p:nvSpPr>
        <p:spPr/>
        <p:txBody>
          <a:bodyPr/>
          <a:lstStyle/>
          <a:p>
            <a:r>
              <a:rPr lang="en-US" dirty="0"/>
              <a:t>Citations for reference list</a:t>
            </a:r>
          </a:p>
        </p:txBody>
      </p:sp>
      <p:sp>
        <p:nvSpPr>
          <p:cNvPr id="3" name="Content Placeholder 2">
            <a:extLst>
              <a:ext uri="{FF2B5EF4-FFF2-40B4-BE49-F238E27FC236}">
                <a16:creationId xmlns:a16="http://schemas.microsoft.com/office/drawing/2014/main" id="{CEF8C5A7-B7CE-4381-8F47-93709AC023BC}"/>
              </a:ext>
            </a:extLst>
          </p:cNvPr>
          <p:cNvSpPr>
            <a:spLocks noGrp="1"/>
          </p:cNvSpPr>
          <p:nvPr>
            <p:ph idx="1"/>
          </p:nvPr>
        </p:nvSpPr>
        <p:spPr/>
        <p:txBody>
          <a:bodyPr>
            <a:normAutofit lnSpcReduction="10000"/>
          </a:bodyPr>
          <a:lstStyle/>
          <a:p>
            <a:r>
              <a:rPr lang="en-US" dirty="0"/>
              <a:t>Author, A. A., Author, B. B., &amp; Author, C. C. (year). Title of article. </a:t>
            </a:r>
            <a:r>
              <a:rPr lang="en-US" i="1" dirty="0"/>
              <a:t>Title of Periodical, volume(issue)</a:t>
            </a:r>
            <a:r>
              <a:rPr lang="en-US" dirty="0"/>
              <a:t>, page-page. </a:t>
            </a:r>
            <a:r>
              <a:rPr lang="en-US" dirty="0" err="1"/>
              <a:t>doi:xx.xxxxxxxxxx</a:t>
            </a:r>
            <a:endParaRPr lang="en-US" dirty="0"/>
          </a:p>
          <a:p>
            <a:r>
              <a:rPr lang="en-US" dirty="0"/>
              <a:t>Author: Normal capitalization, First initial of first (and middle) name, Ended with the period for the last author’s first (or middle) name</a:t>
            </a:r>
          </a:p>
          <a:p>
            <a:r>
              <a:rPr lang="en-US" dirty="0"/>
              <a:t>Year: The year is surrounded by parentheses, Ended with a period</a:t>
            </a:r>
          </a:p>
          <a:p>
            <a:r>
              <a:rPr lang="en-US" dirty="0"/>
              <a:t>Title of article: Only the first word is capitalized, Ended with a period</a:t>
            </a:r>
          </a:p>
          <a:p>
            <a:pPr lvl="1"/>
            <a:r>
              <a:rPr lang="en-US" dirty="0"/>
              <a:t>Capitalize proper nouns</a:t>
            </a:r>
          </a:p>
          <a:p>
            <a:pPr lvl="1"/>
            <a:r>
              <a:rPr lang="en-US" dirty="0"/>
              <a:t>Capitalize the first letter of the first word after a colon</a:t>
            </a:r>
          </a:p>
          <a:p>
            <a:r>
              <a:rPr lang="en-US" dirty="0"/>
              <a:t>Title of periodical: Normal upper and lowercase title capitalization, Italicized, Ended with a comma</a:t>
            </a:r>
          </a:p>
          <a:p>
            <a:r>
              <a:rPr lang="en-US" dirty="0"/>
              <a:t>Volume(Issue): Italicized, Ended with a comma</a:t>
            </a:r>
          </a:p>
          <a:p>
            <a:r>
              <a:rPr lang="en-US" dirty="0"/>
              <a:t>Page: First page, hyphen, and last page, Ended with a period</a:t>
            </a:r>
          </a:p>
          <a:p>
            <a:r>
              <a:rPr lang="en-US" dirty="0" err="1"/>
              <a:t>doi</a:t>
            </a:r>
            <a:r>
              <a:rPr lang="en-US" dirty="0"/>
              <a:t>: NOT ended with anything</a:t>
            </a:r>
          </a:p>
        </p:txBody>
      </p:sp>
    </p:spTree>
    <p:extLst>
      <p:ext uri="{BB962C8B-B14F-4D97-AF65-F5344CB8AC3E}">
        <p14:creationId xmlns:p14="http://schemas.microsoft.com/office/powerpoint/2010/main" val="3982670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37142-A3F5-40DB-893C-0FC9A65A8AD8}"/>
              </a:ext>
            </a:extLst>
          </p:cNvPr>
          <p:cNvSpPr>
            <a:spLocks noGrp="1"/>
          </p:cNvSpPr>
          <p:nvPr>
            <p:ph type="title"/>
          </p:nvPr>
        </p:nvSpPr>
        <p:spPr/>
        <p:txBody>
          <a:bodyPr/>
          <a:lstStyle/>
          <a:p>
            <a:r>
              <a:rPr lang="en-US" dirty="0"/>
              <a:t>Now it’s your turn!</a:t>
            </a:r>
          </a:p>
        </p:txBody>
      </p:sp>
      <p:sp>
        <p:nvSpPr>
          <p:cNvPr id="3" name="Content Placeholder 2">
            <a:extLst>
              <a:ext uri="{FF2B5EF4-FFF2-40B4-BE49-F238E27FC236}">
                <a16:creationId xmlns:a16="http://schemas.microsoft.com/office/drawing/2014/main" id="{BEA56913-FE18-42DB-A7B3-E99D8D630FD3}"/>
              </a:ext>
            </a:extLst>
          </p:cNvPr>
          <p:cNvSpPr>
            <a:spLocks noGrp="1"/>
          </p:cNvSpPr>
          <p:nvPr>
            <p:ph idx="1"/>
          </p:nvPr>
        </p:nvSpPr>
        <p:spPr/>
        <p:txBody>
          <a:bodyPr>
            <a:normAutofit lnSpcReduction="10000"/>
          </a:bodyPr>
          <a:lstStyle/>
          <a:p>
            <a:r>
              <a:rPr lang="en-US" sz="2400" dirty="0"/>
              <a:t>Write an abstract based on the data collection and data analysis in a Word document</a:t>
            </a:r>
          </a:p>
          <a:p>
            <a:r>
              <a:rPr lang="en-US" sz="2400" dirty="0"/>
              <a:t>Research suggests that incongruent tasks should take significantly longer than congruent tasks.  This is because after a certain amount of time, reading becomes more or less automatic.  That means that in order to respond using the color (rather than the word), we have to inhibit our automatic response (to read the word) before responding with the correct response (the color).</a:t>
            </a:r>
          </a:p>
          <a:p>
            <a:r>
              <a:rPr lang="en-US" sz="2400" dirty="0"/>
              <a:t>Abstracts must be no more than 250 words</a:t>
            </a:r>
          </a:p>
          <a:p>
            <a:r>
              <a:rPr lang="en-US" sz="2400" dirty="0"/>
              <a:t>Submit your Word document on Blackboard.  This is a group activity so only one of you need to submit the activity.</a:t>
            </a:r>
          </a:p>
        </p:txBody>
      </p:sp>
    </p:spTree>
    <p:extLst>
      <p:ext uri="{BB962C8B-B14F-4D97-AF65-F5344CB8AC3E}">
        <p14:creationId xmlns:p14="http://schemas.microsoft.com/office/powerpoint/2010/main" val="510290463"/>
      </p:ext>
    </p:extLst>
  </p:cSld>
  <p:clrMapOvr>
    <a:masterClrMapping/>
  </p:clrMapOvr>
</p:sld>
</file>

<file path=ppt/theme/theme1.xml><?xml version="1.0" encoding="utf-8"?>
<a:theme xmlns:a="http://schemas.openxmlformats.org/drawingml/2006/main" name="Frame">
  <a:themeElements>
    <a:clrScheme name="Custom 3">
      <a:dk1>
        <a:sysClr val="windowText" lastClr="000000"/>
      </a:dk1>
      <a:lt1>
        <a:sysClr val="window" lastClr="FFFFFF"/>
      </a:lt1>
      <a:dk2>
        <a:srgbClr val="39302A"/>
      </a:dk2>
      <a:lt2>
        <a:srgbClr val="E5DEDB"/>
      </a:lt2>
      <a:accent1>
        <a:srgbClr val="FFD22F"/>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Frame</Template>
  <TotalTime>23</TotalTime>
  <Words>1191</Words>
  <Application>Microsoft Office PowerPoint</Application>
  <PresentationFormat>Widescreen</PresentationFormat>
  <Paragraphs>102</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Corbel</vt:lpstr>
      <vt:lpstr>Wingdings 2</vt:lpstr>
      <vt:lpstr>Frame</vt:lpstr>
      <vt:lpstr>APA Abstracts and References</vt:lpstr>
      <vt:lpstr>APA Abstracts</vt:lpstr>
      <vt:lpstr>The purpose of an abstract</vt:lpstr>
      <vt:lpstr>Formatting an abstract</vt:lpstr>
      <vt:lpstr>A good abstract is</vt:lpstr>
      <vt:lpstr>Empirical abstracts</vt:lpstr>
      <vt:lpstr>APA References</vt:lpstr>
      <vt:lpstr>Plagiarism overview</vt:lpstr>
      <vt:lpstr>Direct quotes</vt:lpstr>
      <vt:lpstr>Authors and Editors</vt:lpstr>
      <vt:lpstr>Publications</vt:lpstr>
      <vt:lpstr>doi</vt:lpstr>
      <vt:lpstr>In-text citations</vt:lpstr>
      <vt:lpstr>Citations for reference list</vt:lpstr>
      <vt:lpstr>Now it’s your turn!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 Abstracts and References</dc:title>
  <dc:creator>Karrie Elpers</dc:creator>
  <cp:lastModifiedBy>Taja Gordon</cp:lastModifiedBy>
  <cp:revision>17</cp:revision>
  <dcterms:created xsi:type="dcterms:W3CDTF">2020-04-17T01:26:32Z</dcterms:created>
  <dcterms:modified xsi:type="dcterms:W3CDTF">2020-05-10T00:07:41Z</dcterms:modified>
</cp:coreProperties>
</file>